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1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c55c96f8de0473a" /><Relationship Type="http://schemas.openxmlformats.org/officeDocument/2006/relationships/extended-properties" Target="/docProps/app.xml" Id="R67d82641f6124d5f" /><Relationship Type="http://schemas.openxmlformats.org/officeDocument/2006/relationships/officeDocument" Target="/ppt/presentation.xml" Id="Rdf7dac801667425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372ba288c94e3f"/>
  </p:sldMasterIdLst>
  <p:notesMasterIdLst>
    <p:notesMasterId xmlns:r="http://schemas.openxmlformats.org/officeDocument/2006/relationships" r:id="R5228ea536f2745dc"/>
  </p:notesMasterIdLst>
  <p:sldIdLst>
    <p:sldId xmlns:r="http://schemas.openxmlformats.org/officeDocument/2006/relationships" id="256" r:id="Rc780fb61dfbe4dca"/>
    <p:sldId xmlns:r="http://schemas.openxmlformats.org/officeDocument/2006/relationships" id="257" r:id="R5a06719cb572431e"/>
    <p:sldId xmlns:r="http://schemas.openxmlformats.org/officeDocument/2006/relationships" id="258" r:id="R99b93334a83c4f1c"/>
    <p:sldId xmlns:r="http://schemas.openxmlformats.org/officeDocument/2006/relationships" id="259" r:id="R1099a49e9ab9474a"/>
    <p:sldId xmlns:r="http://schemas.openxmlformats.org/officeDocument/2006/relationships" id="260" r:id="Rbbaf22ba76994d82"/>
    <p:sldId xmlns:r="http://schemas.openxmlformats.org/officeDocument/2006/relationships" id="261" r:id="Rc8f14cf05b8640db"/>
    <p:sldId xmlns:r="http://schemas.openxmlformats.org/officeDocument/2006/relationships" id="262" r:id="R5ef6284581fe499c"/>
    <p:sldId xmlns:r="http://schemas.openxmlformats.org/officeDocument/2006/relationships" id="263" r:id="R3b33eee9ef0f4972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751bfc0fda4011" /><Relationship Type="http://schemas.openxmlformats.org/officeDocument/2006/relationships/slideMaster" Target="/ppt/slideMasters/slideMaster1.xml" Id="R8d372ba288c94e3f" /><Relationship Type="http://schemas.openxmlformats.org/officeDocument/2006/relationships/notesMaster" Target="/ppt/notesMasters/notesMaster1.xml" Id="R5228ea536f2745dc" /><Relationship Type="http://schemas.openxmlformats.org/officeDocument/2006/relationships/presProps" Target="/ppt/presProps.xml" Id="Rc962bc4c62f646b0" /><Relationship Type="http://schemas.openxmlformats.org/officeDocument/2006/relationships/tableStyles" Target="/ppt/tableStyles.xml" Id="R01e450286c5940bd" /><Relationship Type="http://schemas.openxmlformats.org/officeDocument/2006/relationships/slide" Target="/ppt/slides/slide1.xml" Id="Rc780fb61dfbe4dca" /><Relationship Type="http://schemas.openxmlformats.org/officeDocument/2006/relationships/slide" Target="/ppt/slides/slide2.xml" Id="R5a06719cb572431e" /><Relationship Type="http://schemas.openxmlformats.org/officeDocument/2006/relationships/slide" Target="/ppt/slides/slide3.xml" Id="R99b93334a83c4f1c" /><Relationship Type="http://schemas.openxmlformats.org/officeDocument/2006/relationships/slide" Target="/ppt/slides/slide4.xml" Id="R1099a49e9ab9474a" /><Relationship Type="http://schemas.openxmlformats.org/officeDocument/2006/relationships/slide" Target="/ppt/slides/slide5.xml" Id="Rbbaf22ba76994d82" /><Relationship Type="http://schemas.openxmlformats.org/officeDocument/2006/relationships/slide" Target="/ppt/slides/slide6.xml" Id="Rc8f14cf05b8640db" /><Relationship Type="http://schemas.openxmlformats.org/officeDocument/2006/relationships/slide" Target="/ppt/slides/slide7.xml" Id="R5ef6284581fe499c" /><Relationship Type="http://schemas.openxmlformats.org/officeDocument/2006/relationships/slide" Target="/ppt/slides/slide8.xml" Id="R3b33eee9ef0f497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3dfbca124d4e0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2a8f6af26a24dec" /><Relationship Type="http://schemas.openxmlformats.org/officeDocument/2006/relationships/notesMaster" Target="/ppt/notesMasters/notesMaster1.xml" Id="Rc8e38ddc58b643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46971c3dd44174" /><Relationship Type="http://schemas.openxmlformats.org/officeDocument/2006/relationships/notesMaster" Target="/ppt/notesMasters/notesMaster1.xml" Id="R5853b9a16ba14e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3e4d1a5554486e" /><Relationship Type="http://schemas.openxmlformats.org/officeDocument/2006/relationships/notesMaster" Target="/ppt/notesMasters/notesMaster1.xml" Id="R413f10ba97b64b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8a2e444813a4a6b" /><Relationship Type="http://schemas.openxmlformats.org/officeDocument/2006/relationships/notesMaster" Target="/ppt/notesMasters/notesMaster1.xml" Id="Rb86accbc1de84fc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718d627534248ab" /><Relationship Type="http://schemas.openxmlformats.org/officeDocument/2006/relationships/notesMaster" Target="/ppt/notesMasters/notesMaster1.xml" Id="Rd7b5e86a245d4d3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5465086a7c4d5c" /><Relationship Type="http://schemas.openxmlformats.org/officeDocument/2006/relationships/notesMaster" Target="/ppt/notesMasters/notesMaster1.xml" Id="R9d5c57c23a6545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dcb4eb576934dfe" /><Relationship Type="http://schemas.openxmlformats.org/officeDocument/2006/relationships/notesMaster" Target="/ppt/notesMasters/notesMaster1.xml" Id="Rfa666d64a06f4c6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6a04d88d7345e1" /><Relationship Type="http://schemas.openxmlformats.org/officeDocument/2006/relationships/notesMaster" Target="/ppt/notesMasters/notesMaster1.xml" Id="R80c2ce5e5a3d44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f353ff27d14d9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1209f23d1f749ce" /><Relationship Type="http://schemas.openxmlformats.org/officeDocument/2006/relationships/slideLayout" Target="/ppt/slideLayouts/slideLayout1.xml" Id="R07724822d496487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724822d49648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3cf405ce974ef2" /><Relationship Type="http://schemas.openxmlformats.org/officeDocument/2006/relationships/notesSlide" Target="/ppt/notesSlides/notesSlide1.xml" Id="R47bbbc5cb30a432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db439ad8c04976" /><Relationship Type="http://schemas.openxmlformats.org/officeDocument/2006/relationships/notesSlide" Target="/ppt/notesSlides/notesSlide2.xml" Id="R799af85a9027472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ed9786e8f14661" /><Relationship Type="http://schemas.openxmlformats.org/officeDocument/2006/relationships/notesSlide" Target="/ppt/notesSlides/notesSlide3.xml" Id="Re78bb8da373346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645a68a8c64d43" /><Relationship Type="http://schemas.openxmlformats.org/officeDocument/2006/relationships/notesSlide" Target="/ppt/notesSlides/notesSlide4.xml" Id="Rcea8bbd117d14f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ffe3a6dd341d6" /><Relationship Type="http://schemas.openxmlformats.org/officeDocument/2006/relationships/notesSlide" Target="/ppt/notesSlides/notesSlide5.xml" Id="Rd849cf5e47dc4cc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7275a67a5a4f94" /><Relationship Type="http://schemas.openxmlformats.org/officeDocument/2006/relationships/notesSlide" Target="/ppt/notesSlides/notesSlide6.xml" Id="Ra1ed814b38644f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6e9c98f1cb480d" /><Relationship Type="http://schemas.openxmlformats.org/officeDocument/2006/relationships/chart" Target="/ppt/slides/charts/chart1.xml" Id="R28eb2f33326b46ce" /><Relationship Type="http://schemas.openxmlformats.org/officeDocument/2006/relationships/notesSlide" Target="/ppt/notesSlides/notesSlide7.xml" Id="Rd48d8db3fcd54aa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73451892cb49ff" /><Relationship Type="http://schemas.openxmlformats.org/officeDocument/2006/relationships/notesSlide" Target="/ppt/notesSlides/notesSlide8.xml" Id="Rded6aa5133644021" /></Relationships>
</file>

<file path=ppt/slides/charts/chart1.xml><?xml version="1.0" encoding="utf-8"?>
<c:chartSpace xmlns:c="http://schemas.openxmlformats.org/drawingml/2006/chart">
  <c:lang val="en-US"/>
  <c:roundedCorners val="0"/>
  <c:chart>
    <c:plotArea>
      <c:layout/>
      <c:barChart>
        <c:barDir val="col"/>
        <c:varyColors val="0"/>
        <c:ser>
          <c:idx val="0"/>
          <c:order val="0"/>
          <c:tx>
            <c:v>试点期</c:v>
          </c:tx>
          <c:spPr>
            <a:solidFill xmlns:a="http://schemas.openxmlformats.org/drawingml/2006/main">
              <a:srgbClr val="DEE2E6"/>
            </a:solidFill>
          </c:spPr>
          <c:dLbls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4"/>
              <c:pt idx="0">
                <c:v>周期时间</c:v>
              </c:pt>
              <c:pt idx="1">
                <c:v>一次通过率</c:v>
              </c:pt>
              <c:pt idx="2">
                <c:v>测试覆盖</c:v>
              </c:pt>
              <c:pt idx="3">
                <c:v>返工率下降</c:v>
              </c:pt>
            </c:strLit>
          </c:cat>
          <c:val>
            <c:numLit>
              <c:formatCode>General</c:formatCode>
              <c:ptCount val="4"/>
              <c:pt idx="0">
                <c:v>35</c:v>
              </c:pt>
              <c:pt idx="1">
                <c:v>42</c:v>
              </c:pt>
              <c:pt idx="2">
                <c:v>30</c:v>
              </c:pt>
              <c:pt idx="3">
                <c:v>18</c:v>
              </c:pt>
            </c:numLit>
          </c:val>
        </c:ser>
        <c:ser>
          <c:idx val="1"/>
          <c:order val="1"/>
          <c:tx>
            <c:v>90 天目标</c:v>
          </c:tx>
          <c:spPr>
            <a:solidFill xmlns:a="http://schemas.openxmlformats.org/drawingml/2006/main">
              <a:srgbClr val="0D4EA6"/>
            </a:solidFill>
          </c:spPr>
          <c:dLbls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4"/>
              <c:pt idx="0">
                <c:v>周期时间</c:v>
              </c:pt>
              <c:pt idx="1">
                <c:v>一次通过率</c:v>
              </c:pt>
              <c:pt idx="2">
                <c:v>测试覆盖</c:v>
              </c:pt>
              <c:pt idx="3">
                <c:v>返工率下降</c:v>
              </c:pt>
            </c:strLit>
          </c:cat>
          <c:val>
            <c:numLit>
              <c:formatCode>General</c:formatCode>
              <c:ptCount val="4"/>
              <c:pt idx="0">
                <c:v>60</c:v>
              </c:pt>
              <c:pt idx="1">
                <c:v>72</c:v>
              </c:pt>
              <c:pt idx="2">
                <c:v>55</c:v>
              </c:pt>
              <c:pt idx="3">
                <c:v>45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750">
                  <a:solidFill>
                    <a:srgbClr val="212529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495057"/>
                </a:solidFill>
              </a:defRPr>
            </a:pPr>
          </a:p>
        </c:txPr>
        <c:crossAx val="48672768"/>
        <c:crosses val="autoZero"/>
        <c:lblAlgn val="ctr"/>
        <c:lblOffset val="100"/>
        <c:noMultiLvlLbl val="0"/>
      </c:catAx>
      <c:valAx>
        <c:axId val="48672768"/>
        <c:scaling>
          <c:orientation val="minMax"/>
          <c:max val="10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EE2E6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6C757D"/>
                </a:solidFill>
              </a:defRPr>
            </a:pPr>
          </a:p>
        </c:txPr>
        <c:crossAx val="48650112"/>
        <c:crosses val="autoZero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825">
              <a:solidFill>
                <a:srgbClr val="495057"/>
              </a:solidFill>
            </a:defRPr>
          </a:pPr>
        </a:p>
      </c:txPr>
    </c:legend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61351AA-8B49-487D-BAF9-693BCDAB3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14288">
            <a:solidFill>
              <a:srgbClr val="212529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01F79C-6B0D-4F4F-8A19-084B9BC87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6B6C76-E08E-4B2E-997A-AC53FACD2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26670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7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97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WHITE PAPER /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64C084-558B-44D4-9E0C-416C01333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7239000" cy="704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90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390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Codex 使用白皮书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E0E3AB-05D3-464D-BEB2-9FB8E726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67000"/>
            <a:ext cx="6858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650" b="0" i="0">
                <a:solidFill>
                  <a:srgbClr val="495057"/>
                </a:solidFill>
                <a:latin typeface="Songti SC"/>
                <a:ea typeface="Songti SC"/>
                <a:cs typeface="Songti SC"/>
              </a:defRPr>
            </a:pPr>
            <a:r>
              <a:rPr sz="1650" b="0" i="0">
                <a:solidFill>
                  <a:srgbClr val="495057"/>
                </a:solidFill>
                <a:latin typeface="Songti SC"/>
                <a:ea typeface="Songti SC"/>
                <a:cs typeface="Songti SC"/>
              </a:rPr>
              <a:t>面向团队落地的工作模式、治理边界与度量框架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CCAFF3-03A1-4E8B-BD0C-EFB5DF20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485900"/>
            <a:ext cx="2381250" cy="23812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02CB15-22C9-4D41-B64A-31D2495F1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1752600"/>
            <a:ext cx="2000250" cy="1524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84000"/>
              </a:lnSpc>
              <a:buNone/>
              <a:defRPr sz="4800" b="1" i="0">
                <a:solidFill>
                  <a:srgbClr val="212529"/>
                </a:solidFill>
                <a:latin typeface="JetBrains Mono"/>
                <a:ea typeface="JetBrains Mono"/>
                <a:cs typeface="JetBrains Mono"/>
              </a:defRPr>
            </a:pPr>
            <a:r>
              <a:rPr sz="4800" b="1" i="0">
                <a:solidFill>
                  <a:srgbClr val="212529"/>
                </a:solidFill>
                <a:latin typeface="JetBrains Mono"/>
                <a:ea typeface="JetBrains Mono"/>
                <a:cs typeface="JetBrains Mono"/>
              </a:rPr>
              <a:t>COD</a:t>
            </a:r>
          </a:p>
          <a:p xmlns:a="http://schemas.openxmlformats.org/drawingml/2006/main">
            <a:pPr algn="ctr">
              <a:lnSpc>
                <a:spcPct val="84000"/>
              </a:lnSpc>
              <a:buNone/>
              <a:defRPr sz="4800" b="1" i="0">
                <a:solidFill>
                  <a:srgbClr val="212529"/>
                </a:solidFill>
                <a:latin typeface="JetBrains Mono"/>
                <a:ea typeface="JetBrains Mono"/>
                <a:cs typeface="JetBrains Mono"/>
              </a:defRPr>
            </a:pPr>
            <a:r>
              <a:rPr sz="4800" b="1" i="0">
                <a:solidFill>
                  <a:srgbClr val="212529"/>
                </a:solidFill>
                <a:latin typeface="JetBrains Mono"/>
                <a:ea typeface="JetBrains Mono"/>
                <a:cs typeface="JetBrains Mono"/>
              </a:rPr>
              <a:t>EX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72B76F-F109-47A5-9E26-872CF7E2C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371850"/>
            <a:ext cx="177165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0D4EA6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CBD63-A60E-4779-8C10-76FC75AF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562350"/>
            <a:ext cx="20383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8000"/>
              </a:lnSpc>
              <a:buNone/>
              <a:defRPr sz="1050" b="0" i="0">
                <a:solidFill>
                  <a:srgbClr val="6C757D"/>
                </a:solidFill>
                <a:latin typeface="Songti SC"/>
                <a:ea typeface="Songti SC"/>
                <a:cs typeface="Songti SC"/>
              </a:defRPr>
            </a:pPr>
            <a:r>
              <a:rPr sz="1050" b="0" i="0">
                <a:solidFill>
                  <a:srgbClr val="6C757D"/>
                </a:solidFill>
                <a:latin typeface="Songti SC"/>
                <a:ea typeface="Songti SC"/>
                <a:cs typeface="Songti SC"/>
              </a:rPr>
              <a:t>Research Edition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C2EE1F-8100-492F-B075-D49DEB962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33800"/>
            <a:ext cx="7429500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350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350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摘要：Codex 可作为工程团队的“可验证执行层”。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350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350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本白皮书讨论任务分解、上下文交付、权限控制、评审机制与落地度量。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9B5B09-B95E-4E1A-A827-A26FA4EB2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76800"/>
            <a:ext cx="59055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版本：v1.0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日期：2026-06-26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适用对象：研发负责人、平台工程、应用团队、技术运营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37D59C-FF75-4447-B8F5-7D2BDA71C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7810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资料来源：OpenAI Codex 官方资料、Developers 文档、Help Center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12BF05-4A87-4A43-A6EC-4423DD79C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607695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1144287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115F8814-6A4C-4557-B016-449FEE01C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rPr>
              <a:t>Abstract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3B03EF-4A5A-4F54-BB15-D3B325B5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000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Codex 使用白皮书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51F4A2-8C22-43CF-9E5F-7DB92F70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2860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6EA6F-EBF8-4D60-A4DA-8053E389C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4C5798-3241-4F12-9571-BC3FCDA09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18A91D-A0FC-4D60-8D49-FF916EF7E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8191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资料来源：OpenAI 官方文档；访问日期：2026-06-26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7B8D06-D0A4-40B3-BFC9-98F741CA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666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摘要与研究范围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E7016E-9962-4302-944F-505D7D26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8382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Codex 的价值不只来自“能写代码”，而来自它能被纳入工程闭环。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7EA554-ECD9-47C5-9FD7-FBDA85C3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6629400" cy="24955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AB2800-8542-440A-8862-F212963ED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000250"/>
            <a:ext cx="18097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ABSTRACT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BD9E35-BA5B-495F-85F0-2E9AB66E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5962650" cy="106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83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2000"/>
              </a:lnSpc>
              <a:buNone/>
              <a:defRPr sz="1500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500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本白皮书聚焦团队如何把 Codex 用作面向代码库的代理式工作流：它可以在明确边界内读取上下文、编辑代码、运行命令与测试，并将结果交给人类评审。有效落地依赖三项前提：任务必须可验证，上下文必须被显式交付，权限必须可审计。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1917AC-6F5D-41DA-B266-343637156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581400"/>
            <a:ext cx="5715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7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97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研究口径：本稿按 2026-06-26 可访问的 OpenAI 官方资料整理。具体功能、套餐和权限策略可能随产品版本变化。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FF797C-EF38-41A3-833F-F9FCA5EC4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076450"/>
            <a:ext cx="30480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0D4EA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1E7778-2AE7-48C1-8884-DEEFEEC6E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790700"/>
            <a:ext cx="3048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988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650" b="1" i="0">
                <a:solidFill>
                  <a:srgbClr val="0D4EA6"/>
                </a:solidFill>
                <a:latin typeface="Songti SC"/>
                <a:ea typeface="Songti SC"/>
                <a:cs typeface="Songti SC"/>
              </a:defRPr>
            </a:pPr>
            <a:r>
              <a:rPr sz="1650" b="1" i="0">
                <a:solidFill>
                  <a:srgbClr val="0D4EA6"/>
                </a:solidFill>
                <a:latin typeface="Songti SC"/>
                <a:ea typeface="Songti SC"/>
                <a:cs typeface="Songti SC"/>
              </a:rPr>
              <a:t>代理式编程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93AD24-878B-42BC-B4E7-6BAE99C36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533650"/>
            <a:ext cx="30480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53310A-893C-4FFC-AB03-8545D75F8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247900"/>
            <a:ext cx="3048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988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任务可验证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9DBFED-2EC4-47D4-A5E0-24B02D39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990850"/>
            <a:ext cx="30480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52CB96-1305-491A-96D1-64B5226A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705100"/>
            <a:ext cx="3048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988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权限治理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50E64A-0B0C-4FF5-9903-D26F62DAC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448050"/>
            <a:ext cx="30480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C1BF38-B6B0-48CA-851E-75CA24A2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162300"/>
            <a:ext cx="3048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988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仓库说明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6C5151-6319-4F38-8E52-92EEB93A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905250"/>
            <a:ext cx="30480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53997E-04DE-43F9-8759-496E7D0E9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619500"/>
            <a:ext cx="3048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988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评审闭环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CE1E03-DCFD-47AF-9575-90399E80A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305300"/>
            <a:ext cx="31051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129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defRPr>
            </a:pPr>
            <a:r>
              <a: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rPr>
              <a:t>图 1：白皮书关键词。关键词以工程可落地性为主，而不是按功能清单排序。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CF6A5A-FC47-4DA9-B822-9D159A3B5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A36C16-4C5D-4673-A3B0-5D924FC69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8191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命题 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87729E-1068-4D4F-99C9-97599C4B6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31432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1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125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Codex 更适合被分配“可交付、可测试、可回滚”的任务，而不是开放式愿望。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063CE8-6D7E-4C0E-827E-E43CF9D2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048250"/>
            <a:ext cx="8191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命题 B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4BBD62-EC4C-4323-B196-E7F9CED0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334000"/>
            <a:ext cx="31432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125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AGENTS.md、权限配置、分支策略和测试脚本共同构成代理工作的操作边界。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9438B9A-7AE4-433C-9F06-1B1816055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5048250"/>
            <a:ext cx="8191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命题 C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C72D299-CAA0-4C10-9835-7F1F0A9BF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5334000"/>
            <a:ext cx="3143250" cy="5143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125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组织收益应以周期时间、返工率、评审质量和可维护性指标衡量。</a:t>
            </a:r>
          </a:p>
        </p:txBody>
      </p:sp>
    </p:spTree>
    <p:extLst>
      <p:ext uri="{BB962C8B-B14F-4D97-AF65-F5344CB8AC3E}">
        <p14:creationId xmlns:p14="http://schemas.microsoft.com/office/powerpoint/2010/main" val="3619321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52AD188-3F57-4326-AE5F-FEBA3E57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rPr>
              <a:t>Operating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83C4B1-C0C1-48BF-9FB9-DA590C93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000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Codex 使用白皮书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49E313-8868-48E9-B91D-EBB78DD7C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2860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F8420C-038D-4DA3-A7D2-ACBFB82A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D9FF7E-DED0-4941-916C-978B3656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D6C3B2-B1C9-4B68-B4AC-1EA6B0B0C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8191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资料来源：OpenAI 官方文档；访问日期：2026-06-26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187A71-05FC-4C1E-AB60-C008CC967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666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三层使用模型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A00AAA-1875-42C0-8781-840D2739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8382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从问答到执行，再到委派；每一层都需要不同的验证强度。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85800" y="1752600"/>
          <a:ext xmlns:a="http://schemas.openxmlformats.org/drawingml/2006/main" cx="10820400" cy="2724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52550"/>
                <a:gridCol w="3516630"/>
                <a:gridCol w="3246120"/>
                <a:gridCol w="2705100"/>
              </a:tblGrid>
              <a:tr h="400050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层级</a:t>
                      </a:r>
                    </a:p>
                  </a:txBody>
                  <a:tcPr marL="76200" marR="76200" marT="76200" marB="76200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适合任务</a:t>
                      </a:r>
                    </a:p>
                  </a:txBody>
                  <a:tcPr marL="76200" marR="76200" marT="76200" marB="76200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必要输入</a:t>
                      </a:r>
                    </a:p>
                  </a:txBody>
                  <a:tcPr marL="76200" marR="76200" marT="76200" marB="76200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验证要求</a:t>
                      </a:r>
                    </a:p>
                  </a:txBody>
                  <a:tcPr marL="76200" marR="76200" marT="76200" marB="76200">
                    <a:solidFill>
                      <a:srgbClr val="F8F9FA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0D4EA6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L1 · 解释层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理解模块、梳理调用链、生成迁移建议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问题、目标文件、错误日志或 PR 片段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人工核对结论；关键事实需回到代码或文档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0D4EA6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L2 · 编辑层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小型修复、单功能切片、测试补齐、文案与配置更新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明确验收标准、仓库说明、可运行命令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本地测试、静态检查、差异审查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0D4EA6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L3 · 委派层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跨文件重构、批量迁移、云端任务队列、并行探索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任务边界、权限策略、分支/工作区隔离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CI、代码评审、回滚计划、审计记录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F2CA33-B555-4DDA-A17C-0C7DE28D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91050"/>
            <a:ext cx="7239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defRPr>
            </a:pPr>
            <a:r>
              <a: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rPr>
              <a:t>表 1：Codex 使用成熟度模型。层级越高，越需要工程化边界，而不是更长提示词。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DFA218-9A99-4A53-B747-70742CB89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10820400" cy="8382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212529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9A264E-068E-4F32-A326-07095E39B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257800"/>
            <a:ext cx="1143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判断准则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37C1CB-E3E0-45C7-B034-479AC6D33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80962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421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如果一个任务无法写出验收标准、无法运行验证命令、无法在差异中解释风险，就不应直接进入 L2/L3。</a:t>
            </a:r>
          </a:p>
        </p:txBody>
      </p:sp>
    </p:spTree>
    <p:extLst>
      <p:ext uri="{BB962C8B-B14F-4D97-AF65-F5344CB8AC3E}">
        <p14:creationId xmlns:p14="http://schemas.microsoft.com/office/powerpoint/2010/main" val="9465422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E84640F-C9BE-49D2-BAAA-9EE86188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rPr>
              <a:t>Method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88EC17-6DB9-4383-BD71-06DB4C9C9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000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Codex 使用白皮书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34F9E7-0BE5-458E-A5E5-B597CCDB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2860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580AA1-947E-48C8-A9DE-5CF384A7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8C6DB3-A3EF-4302-A283-DE93B3383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740223-04A1-4E60-A131-4DC904A77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8191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资料来源：OpenAI 官方文档；访问日期：2026-06-26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6F30BB-EA19-4D12-B758-C8952AE1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666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标准工作流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2BE201-CADF-4CF7-ACDA-3926A329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8382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把 Codex 放在可审计的研发循环里，而不是让它游离在流程之外。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A48FF7-6FB4-48E6-9BA1-9B6913BE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3048000" cy="11049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FD458F-3C58-4C61-9021-D68BB8FFD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924050"/>
            <a:ext cx="5143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C396CB-6F16-4A1D-86DC-5CB58483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905000"/>
            <a:ext cx="19240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82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目标定义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247E7A-65AD-4689-BF54-8F3232F4C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2438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B05D97-CC15-4240-8B45-77A44D45E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19350"/>
            <a:ext cx="24765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写清交付物、约束、验收命令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631A0E-0C1D-4A73-B1AC-359EF223C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286000"/>
            <a:ext cx="285750" cy="0"/>
          </a:xfrm>
          <a:prstGeom xmlns:a="http://schemas.openxmlformats.org/drawingml/2006/main" prst="line">
            <a:avLst/>
          </a:prstGeom>
          <a:ln xmlns:a="http://schemas.openxmlformats.org/drawingml/2006/main" w="14288">
            <a:solidFill>
              <a:srgbClr val="0D4EA6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6BF670-DF6D-41CD-B0FE-48F71FFB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733550"/>
            <a:ext cx="3048000" cy="11049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D885C3-3AA6-478B-91E8-765D7E5F6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924050"/>
            <a:ext cx="5143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453528-A7BD-4328-AE34-F93E09A0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905000"/>
            <a:ext cx="19240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82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上下文装载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C4E8C3-AD0C-48F0-9A07-0EC77A5CF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305050"/>
            <a:ext cx="2438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A5C263-A69B-44FD-84CE-ECD8039C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419350"/>
            <a:ext cx="24765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AGENTS.md、相关文件、日志、设计源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E3E94C-3DEE-41F3-9585-F21ABD35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86000"/>
            <a:ext cx="285750" cy="0"/>
          </a:xfrm>
          <a:prstGeom xmlns:a="http://schemas.openxmlformats.org/drawingml/2006/main" prst="line">
            <a:avLst/>
          </a:prstGeom>
          <a:ln xmlns:a="http://schemas.openxmlformats.org/drawingml/2006/main" w="14288">
            <a:solidFill>
              <a:srgbClr val="0D4EA6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A35B13-D830-4C16-B761-1A2EE706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733550"/>
            <a:ext cx="3048000" cy="11049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73ABE0-3A08-45F6-9C23-473D48FC8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924050"/>
            <a:ext cx="5143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F0890F-892A-46C2-8A94-0B2E74202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1905000"/>
            <a:ext cx="19240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82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执行与编辑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F57662-0DC3-4DF1-A6C4-9FDE601AC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05050"/>
            <a:ext cx="2438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D90CF1-6EA1-4D33-B64E-1A301EDB2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19350"/>
            <a:ext cx="24765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小步提交、保留边界、记录假设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FC31DE-AA92-4B19-B850-A1DDE7707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48050"/>
            <a:ext cx="3048000" cy="11049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6BA770-14F1-4088-A77D-3202321B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38550"/>
            <a:ext cx="5143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147BC51-2199-440A-B511-76AE52EB8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619500"/>
            <a:ext cx="19240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82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本地验证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7F223C4-D47B-485A-A7F1-14A2C297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19550"/>
            <a:ext cx="2438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C25BECB-6D5B-4BAB-8DDC-F88EDE0A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133850"/>
            <a:ext cx="24765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测试、构建、预览、截图或日志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D6C4C83-9E04-4341-83E2-8E65ED71F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000500"/>
            <a:ext cx="285750" cy="0"/>
          </a:xfrm>
          <a:prstGeom xmlns:a="http://schemas.openxmlformats.org/drawingml/2006/main" prst="line">
            <a:avLst/>
          </a:prstGeom>
          <a:ln xmlns:a="http://schemas.openxmlformats.org/drawingml/2006/main" w="14288">
            <a:solidFill>
              <a:srgbClr val="0D4EA6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DCF3306-7083-4AC1-86B7-689E9A511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448050"/>
            <a:ext cx="3048000" cy="11049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C21789A-53F5-4298-8178-11712729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638550"/>
            <a:ext cx="5143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05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B903C1D-4C6D-4A63-B07A-2ADF7C1B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619500"/>
            <a:ext cx="19240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82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人工评审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8DDBAB2-FBC2-4E1F-B5A4-4090563C3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019550"/>
            <a:ext cx="2438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FF8A833-7855-4EF6-AD5E-A7302BBCD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133850"/>
            <a:ext cx="24765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重点看风险、回归、遗漏场景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C7456B9-CE43-4653-AA17-FD61C815D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00500"/>
            <a:ext cx="285750" cy="0"/>
          </a:xfrm>
          <a:prstGeom xmlns:a="http://schemas.openxmlformats.org/drawingml/2006/main" prst="line">
            <a:avLst/>
          </a:prstGeom>
          <a:ln xmlns:a="http://schemas.openxmlformats.org/drawingml/2006/main" w="14288">
            <a:solidFill>
              <a:srgbClr val="0D4EA6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EE05451-265C-4C87-B7B7-02E62A35C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448050"/>
            <a:ext cx="3048000" cy="11049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7389018-0ADA-4048-9665-7B20B2AAD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38550"/>
            <a:ext cx="5143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4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06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3C5BE42-01CD-4DA4-B41A-E2956EA1A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619500"/>
            <a:ext cx="19240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82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合并沉淀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7A42EDF-B2AE-44C9-8CC0-4AE6BC941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19550"/>
            <a:ext cx="2438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263959C-A038-4BC5-9BCC-994F42811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133850"/>
            <a:ext cx="2476500" cy="342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50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PR、变更说明、复盘到模板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99BA1C3-1F75-4067-A41D-824BBC2D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820400" cy="7048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0D4EA6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32CA33C-B90D-426C-B9E8-444723C7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410200"/>
            <a:ext cx="9334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630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650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流程原则：Codex 负责形成可检查的候选变更；团队负责定义边界、验证证据与最终责任。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58256A1-90BD-450E-BEF9-0827DB1F0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3429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defRPr>
            </a:pPr>
            <a:r>
              <a: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rPr>
              <a:t>图 2：建议的团队级 Codex 工作流。</a:t>
            </a:r>
          </a:p>
        </p:txBody>
      </p:sp>
    </p:spTree>
    <p:extLst>
      <p:ext uri="{BB962C8B-B14F-4D97-AF65-F5344CB8AC3E}">
        <p14:creationId xmlns:p14="http://schemas.microsoft.com/office/powerpoint/2010/main" val="414592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6531B6D6-1A08-404E-8357-F5E2D4F5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rPr>
              <a:t>Task Taxonomy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0D7BC7-2406-4CC1-ADA4-124D6357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000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Codex 使用白皮书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493EE7-1C01-4A70-8723-242BBA280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2860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984759-4369-42A5-A30B-42870C958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A5D382-F38C-49A5-AD8D-8BD1DEE39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B72ED6-029F-4202-872B-8C54A26F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8191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资料来源：OpenAI 官方文档；访问日期：2026-06-26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6F760F-6925-4AE7-802C-53401D7C4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666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任务类型与交付边界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F1A45C-42DE-489F-AF32-308EEC2C5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8382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不是所有任务都适合同一套提示词；任务越抽象，越需要分解。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85800" y="1676400"/>
          <a:ext xmlns:a="http://schemas.openxmlformats.org/drawingml/2006/main" cx="10820400" cy="35433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28750"/>
                <a:gridCol w="3314700"/>
                <a:gridCol w="3314700"/>
                <a:gridCol w="2762250"/>
              </a:tblGrid>
              <a:tr h="381000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任务类型</a:t>
                      </a:r>
                    </a:p>
                  </a:txBody>
                  <a:tcPr marL="76200" marR="76200" marT="76200" marB="76200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输入材料</a:t>
                      </a:r>
                    </a:p>
                  </a:txBody>
                  <a:tcPr marL="76200" marR="76200" marT="76200" marB="76200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Codex 产出</a:t>
                      </a:r>
                    </a:p>
                  </a:txBody>
                  <a:tcPr marL="76200" marR="76200" marT="76200" marB="76200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人工闸门</a:t>
                      </a:r>
                    </a:p>
                  </a:txBody>
                  <a:tcPr marL="76200" marR="76200" marT="76200" marB="76200">
                    <a:solidFill>
                      <a:srgbClr val="F8F9FA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212529"/>
                          </a:solidFill>
                          <a:latin typeface="Songti SC"/>
                          <a:ea typeface="Songti SC"/>
                          <a:cs typeface="Songti SC"/>
                        </a:rPr>
                        <a:t>代码库问答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模块路径、错误日志、关键文件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调用链解释、定位假设、下一步验证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核对代码行与运行证据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212529"/>
                          </a:solidFill>
                          <a:latin typeface="Songti SC"/>
                          <a:ea typeface="Songti SC"/>
                          <a:cs typeface="Songti SC"/>
                        </a:rPr>
                        <a:t>缺陷修复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复现步骤、失败测试、期望行为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补丁、回归测试、风险说明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本地测试和边界场景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212529"/>
                          </a:solidFill>
                          <a:latin typeface="Songti SC"/>
                          <a:ea typeface="Songti SC"/>
                          <a:cs typeface="Songti SC"/>
                        </a:rPr>
                        <a:t>功能切片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用户故事、UI/接口约束、验收标准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最小可合并实现、测试、说明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产品验收和代码评审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212529"/>
                          </a:solidFill>
                          <a:latin typeface="Songti SC"/>
                          <a:ea typeface="Songti SC"/>
                          <a:cs typeface="Songti SC"/>
                        </a:rPr>
                        <a:t>重构迁移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迁移规则、禁止改动范围、CI 命令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分批差异、兼容层、清理清单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架构评审和回滚计划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212529"/>
                          </a:solidFill>
                          <a:latin typeface="Songti SC"/>
                          <a:ea typeface="Songti SC"/>
                          <a:cs typeface="Songti SC"/>
                        </a:rPr>
                        <a:t>代码评审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PR diff、上下文、风险关注点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按严重度排序的问题清单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维护者判断与修复优先级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9EA7CA-7592-4B0D-9A19-5B0779CD2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53050"/>
            <a:ext cx="6858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defRPr>
            </a:pPr>
            <a:r>
              <a: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rPr>
              <a:t>表 2：任务分类表。团队可据此建立提示词模板和评审清单。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414DA2-646D-45B0-8DEC-236346952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9525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350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实践建议：先从 L1/L2 的高频低风险任务开始，例如测试补齐、可复现 bug、小范围文案/配置变更；再逐步扩大到 L3。</a:t>
            </a:r>
          </a:p>
        </p:txBody>
      </p:sp>
    </p:spTree>
    <p:extLst>
      <p:ext uri="{BB962C8B-B14F-4D97-AF65-F5344CB8AC3E}">
        <p14:creationId xmlns:p14="http://schemas.microsoft.com/office/powerpoint/2010/main" val="2980229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1151868-0281-4862-955E-7E0E6B70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rPr>
              <a:t>Governance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89D7DB-DE78-43B7-BF0E-4361698AC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000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Codex 使用白皮书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88044E-B0E9-4F67-A6E9-8AA6FA58C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2860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A0408D-4293-4E30-AD52-7DA9A275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9CD023-5DE5-4D9C-A73E-F8C8FF0D4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6C17B4-B82A-405E-8311-01E4AF0D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8191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资料来源：OpenAI 官方文档；访问日期：2026-06-26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9896BB-A76C-4FA7-ADD9-637B6521E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666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权限治理与风险控制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E965BF-06F7-49EB-88BC-692F0A826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8382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代理能力越强，边界越要可见、可执行、可复盘。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6CB2C-9D6D-40BD-8A63-8872496A8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8097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CONTROLS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9B346F-6377-4CB9-9A95-A1316E479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66925"/>
            <a:ext cx="152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762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C9CB34-8BFD-4EEC-9568-75142DFF7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2387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使用 AGENTS.md 固化仓库规则：构建命令、测试约定、禁止改动范围、代码风格。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A63CD8-F7F1-4BAE-A607-AFE649D13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62225"/>
            <a:ext cx="152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762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12306-7FB5-46CB-B191-88AFBFA4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52700"/>
            <a:ext cx="52387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按任务配置权限：文件写入、网络访问、命令执行、审批策略应匹配风险等级。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CF6149-8958-468E-A83D-AC2354238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52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762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6833E2-2426-4D58-8384-5B5DB18F0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48000"/>
            <a:ext cx="52387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隔离工作区：重要任务使用分支、工作树或云端任务隔离，避免污染主线。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2C5A9C-A9EB-4502-B3F8-886CF6C5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152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762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C56B4A-57BB-4F4A-908A-22E7958A6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43300"/>
            <a:ext cx="523875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保护密钥：不要把 token、私钥、客户数据写入提示词或日志；必要时用环境变量和密钥管理。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255A92-286F-41EC-B3E3-F18701670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18097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98C633-E17B-461D-B138-8E75D1EC0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085975"/>
            <a:ext cx="152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762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D06B34-1D59-408C-ADF8-B771778F5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76450"/>
            <a:ext cx="45910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验证输出：单元测试、类型检查、构建日志、截图、性能数据。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8739A2-9F99-4684-962F-4D32BC0DC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447925"/>
            <a:ext cx="152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762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C1B03B-01FA-4B8E-A66B-9354992DA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438400"/>
            <a:ext cx="45910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评审输出：变更摘要、风险说明、未覆盖场景、回滚方式。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DFF463-8257-4B63-9EF8-FF624D1F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809875"/>
            <a:ext cx="1524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762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31E64F-122B-4D80-BB54-6A886BD5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800350"/>
            <a:ext cx="459105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88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审计输出：任务说明、权限选择、命令记录、最终 diff。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1372AD-DF4F-43A0-B8F2-E0331DD99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graphicFrame>
        <p:nvGraphicFramePr>
          <p:cNvPr id="53" name=""/>
          <p:cNvGraphicFramePr/>
          <p:nvPr/>
        </p:nvGraphicFramePr>
        <p:xfrm>
          <a:off xmlns:a="http://schemas.openxmlformats.org/drawingml/2006/main" x="685800" y="4419600"/>
          <a:ext xmlns:a="http://schemas.openxmlformats.org/drawingml/2006/main" cx="10820400" cy="13525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952500"/>
                <a:gridCol w="4763814"/>
                <a:gridCol w="5104086"/>
              </a:tblGrid>
              <a:tr h="338138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风险</a:t>
                      </a:r>
                    </a:p>
                  </a:txBody>
                  <a:tcPr marL="76200" marR="76200" marT="76200" marB="76200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典型场景</a:t>
                      </a:r>
                    </a:p>
                  </a:txBody>
                  <a:tcPr marL="76200" marR="76200" marT="76200" marB="76200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推荐策略</a:t>
                      </a:r>
                    </a:p>
                  </a:txBody>
                  <a:tcPr marL="76200" marR="76200" marT="76200" marB="76200">
                    <a:solidFill>
                      <a:srgbClr val="F8F9FA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0D4EA6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低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只读分析、文档草稿、局部测试补齐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默认允许读；写入前查看 diff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0D4EA6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中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跨文件修复、依赖升级、构建脚本调整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分支隔离；运行测试；维护者评审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  <a:tr h="338138">
                <a:tc>
                  <a:txBody>
                    <a:bodyPr/>
                    <a:lstStyle/>
                    <a:p>
                      <a:r>
                        <a:rPr sz="975" b="1">
                          <a:solidFill>
                            <a:srgbClr val="0D4EA6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高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生产配置、权限/计费、安全敏感逻辑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75">
                          <a:solidFill>
                            <a:srgbClr val="212529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最小权限；人工审批；安全复核；回滚预案</a:t>
                      </a:r>
                    </a:p>
                  </a:txBody>
                  <a:tcPr marL="76200" marR="76200" marT="76200" marB="762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565FEFA-1C23-4AFA-907C-95A286DE4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86450"/>
            <a:ext cx="3810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defRPr>
            </a:pPr>
            <a:r>
              <a: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rPr>
              <a:t>表 3：权限与任务风险矩阵。</a:t>
            </a:r>
          </a:p>
        </p:txBody>
      </p:sp>
    </p:spTree>
    <p:extLst>
      <p:ext uri="{BB962C8B-B14F-4D97-AF65-F5344CB8AC3E}">
        <p14:creationId xmlns:p14="http://schemas.microsoft.com/office/powerpoint/2010/main" val="6525835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7DD74E23-CFD1-4E1E-83C7-1FB288F30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rPr>
              <a:t>Rollout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58FB6D-FA48-4BBA-A274-5F98089CC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000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Codex 使用白皮书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3D6692-F564-4525-8D80-E1E42050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2860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910A96-4E8A-446D-AF7C-142E38C6B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6D2E78-A410-4A59-9B3A-A9176000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07359E-E649-4887-9B2F-706D3D621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8191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资料来源：OpenAI 官方文档；访问日期：2026-06-26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209B78-3000-437C-93D4-9F8994E8C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666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落地路线图与度量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87D1B4-0471-48DD-ADFC-78FC2392C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8382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先建立可重复流程，再扩大使用范围。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842A60-7F9F-4567-AAFA-CD40B55F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3105150" cy="14287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B45AD0-EC00-423F-8821-D028829A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24050"/>
            <a:ext cx="9525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1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0-30 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6DADD2-1D34-44C4-86A3-B067E0EA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28850"/>
            <a:ext cx="16192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039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75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875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试点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C02D81-A026-4B4D-9742-332164A45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25717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427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选 2-3 个低风险仓库；建立 AGENTS.md；定义任务模板；统计验证命令通过率。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2FBD20-2065-49B7-B0A1-5330D1AA4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714500"/>
            <a:ext cx="3105150" cy="14287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9AA323-0C31-466E-8242-0EE6C98D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924050"/>
            <a:ext cx="9525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1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31-60 天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9B4AD1-7C53-4667-A214-D27951D1B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228850"/>
            <a:ext cx="16192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039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75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875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扩展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5114B4-517E-4ADC-A29F-C5E6BEBF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628900"/>
            <a:ext cx="25717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覆盖缺陷修复与测试补齐；建立 PR 评审标签；沉淀失败案例和提示词模式。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AAE605-C0C3-4425-8FD8-6C23287A7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714500"/>
            <a:ext cx="3105150" cy="14287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ECA3CA-6009-4C70-9C37-2D02FCC31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924050"/>
            <a:ext cx="9525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1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61-90 天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76711B-A3C0-4114-AEF7-3D034183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228850"/>
            <a:ext cx="16192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039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75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875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治理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0A3AEB-6E1C-441D-83F3-A62424FD4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628900"/>
            <a:ext cx="2571750" cy="419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7694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纳入 CI、权限审批和安全扫描；形成团队级白皮书与培训材料。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C7FCDD-A624-48A4-8174-7F9A5DAD2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24765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882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80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建议度量维度</a:t>
            </a:r>
          </a:p>
        </p:txBody>
      </p:sp>
      <p:graphicFrame>
        <p:nvGraphicFramePr>
          <p:cNvPr id="48" name="Chart"/>
          <p:cNvGraphicFramePr/>
          <p:nvPr/>
        </p:nvGraphicFramePr>
        <p:xfrm>
          <a:off xmlns:a="http://schemas.openxmlformats.org/drawingml/2006/main" x="685800" y="3943350"/>
          <a:ext xmlns:a="http://schemas.openxmlformats.org/drawingml/2006/main" cx="6477000" cy="1809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8eb2f33326b46ce"/>
          </a:graphicData>
        </a:graphic>
      </p:graphicFrame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4B1677-8904-491C-8E88-17452FCE0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53340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defRPr>
            </a:pPr>
            <a:r>
              <a:rPr sz="825" b="0" i="0">
                <a:solidFill>
                  <a:srgbClr val="6C757D"/>
                </a:solidFill>
                <a:latin typeface="Songti SC"/>
                <a:ea typeface="Songti SC"/>
                <a:cs typeface="Songti SC"/>
              </a:rPr>
              <a:t>图 3：示意性度量框架。实际目标应按团队历史基线校准。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06F157-5927-4ECB-8F59-CF7DD887E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810000"/>
            <a:ext cx="3638550" cy="19431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212529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65BE91-A9F8-4434-98DC-1A1A0BD4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057650"/>
            <a:ext cx="18097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METRICS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FDE193-F667-4D84-A5E1-27F70F29E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343400"/>
            <a:ext cx="3028950" cy="11239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9882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013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• 交付效率：从任务领取到 PR Ready 的周期时间。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013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• 质量结果：失败测试数、线上回归数、评审阻塞项。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013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• 知识沉淀：可复用模板数、AGENTS.md 覆盖率。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013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• 治理成熟度：高风险任务审批率、审计记录完整性。</a:t>
            </a:r>
          </a:p>
        </p:txBody>
      </p:sp>
    </p:spTree>
    <p:extLst>
      <p:ext uri="{BB962C8B-B14F-4D97-AF65-F5344CB8AC3E}">
        <p14:creationId xmlns:p14="http://schemas.microsoft.com/office/powerpoint/2010/main" val="8761989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104B8B9-A889-4598-B678-DBFC07DE3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95300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0" i="0">
                <a:solidFill>
                  <a:srgbClr val="6C757D"/>
                </a:solidFill>
                <a:latin typeface="JetBrains Mono"/>
                <a:ea typeface="JetBrains Mono"/>
                <a:cs typeface="JetBrains Mono"/>
              </a:rPr>
              <a:t>References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DB4C44-DCE5-4CA4-8ADD-8BBE0DE8D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47650"/>
            <a:ext cx="2000250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900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Codex 使用白皮书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1BFD9D-CD1E-4EBC-B10A-E209655B8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28600"/>
            <a:ext cx="5143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8000"/>
              </a:lnSpc>
              <a:buNone/>
              <a:def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1050" b="0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B0EB0D-D1DF-4A10-BEFD-F3959CE07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9457F3-B586-49B5-BB88-9B39C7F16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8204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3D82AC-D384-4DD2-AB0A-64060B27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62700"/>
            <a:ext cx="81915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defRPr>
            </a:pPr>
            <a:r>
              <a:rPr sz="825" b="0" i="0">
                <a:solidFill>
                  <a:srgbClr val="6C757D"/>
                </a:solidFill>
                <a:latin typeface="PingFang SC"/>
                <a:ea typeface="PingFang SC"/>
                <a:cs typeface="PingFang SC"/>
              </a:rPr>
              <a:t>资料来源：OpenAI 官方文档；访问日期：2026-06-26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BDB36B-264D-4E18-BA9A-C6F6F3BFD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66675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2550" b="1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采用清单与参考资料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2BB49B-BDE7-4B17-B6FF-A58EA4645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8382000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125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白皮书最后一页保留可执行清单，便于团队直接落地。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9847E8-A2D8-4AC3-AC39-8B41F572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18097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ADOPTION CHECKLIST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48400C-CF38-42C5-8A64-702450E85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209550" cy="2095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212529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320640-8700-48E4-800C-F8C8C979A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038350"/>
            <a:ext cx="5810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200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为核心仓库补齐 AGENTS.md：结构、测试、命令、风格、禁止改动范围。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3B902F-E8AA-4D45-A5BA-9C90FE2D4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33650"/>
            <a:ext cx="209550" cy="2095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212529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26EDE7-F1BD-45A7-9C06-EC8D3D3B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514600"/>
            <a:ext cx="5810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200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建立任务模板：目标、输入、验收标准、验证命令、风险边界。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58F8D4-D814-4086-AEBB-AA39FE794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9900"/>
            <a:ext cx="209550" cy="2095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212529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D791A1-32EF-407F-8A06-B81DD892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990850"/>
            <a:ext cx="5810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200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定义权限策略：只读、受限写入、网络访问、审批升级条件。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AEFB2D-44FE-44B8-8A13-E921B05BF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86150"/>
            <a:ext cx="209550" cy="2095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212529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2BBEAA-F736-4CFB-9D01-781C1F4E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67100"/>
            <a:ext cx="5810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200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固定评审标准：严重度、复现证据、测试覆盖、回滚说明。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7D5459-6001-43F1-A235-80BB1C4E4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209550" cy="2095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212529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ED10D3-7750-4067-A0C0-FC9576CF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43350"/>
            <a:ext cx="58102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200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 i="0">
                <a:solidFill>
                  <a:srgbClr val="212529"/>
                </a:solidFill>
                <a:latin typeface="PingFang SC"/>
                <a:ea typeface="PingFang SC"/>
                <a:cs typeface="PingFang SC"/>
              </a:rPr>
              <a:t>每月复盘指标：周期时间、返工率、一次通过率、CI 失败原因。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4C8D3F-04ED-4A11-BF08-84F33040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733550"/>
            <a:ext cx="18097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825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REFERENCES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A92312-8549-4C90-A543-93535712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019300"/>
            <a:ext cx="37338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[1] OpenAI Codex 官方页面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FCE998-C12A-4D6B-BCA6-0D975DBB2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457450"/>
            <a:ext cx="37338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[2] OpenAI Developers：Codex CLI 文档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9E3C98-203F-4F7F-B22E-A19AF308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895600"/>
            <a:ext cx="37338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[3] OpenAI Developers：Codex Cloud 文档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FE1DA7-A122-4499-8BE9-DE861D86E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33750"/>
            <a:ext cx="37338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[4] OpenAI Developers：Sandboxing 文档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7C2741-E1A5-4886-A0BF-3F875B887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771900"/>
            <a:ext cx="37338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defRPr>
            </a:pPr>
            <a:r>
              <a:rPr sz="1013" b="0" i="0">
                <a:solidFill>
                  <a:srgbClr val="495057"/>
                </a:solidFill>
                <a:latin typeface="PingFang SC"/>
                <a:ea typeface="PingFang SC"/>
                <a:cs typeface="PingFang SC"/>
              </a:rPr>
              <a:t>[5] OpenAI Help Center：Codex CLI Getting Started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018C84-65C1-4005-870C-6BDBFD660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95850"/>
            <a:ext cx="6286500" cy="7810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DEE2E6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299C92-7FB2-4E98-951D-98E9C709E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05400"/>
            <a:ext cx="762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900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defRPr>
            </a:pPr>
            <a:r>
              <a:rPr sz="900" b="1" i="0">
                <a:solidFill>
                  <a:srgbClr val="0D4EA6"/>
                </a:solidFill>
                <a:latin typeface="JetBrains Mono"/>
                <a:ea typeface="JetBrains Mono"/>
                <a:cs typeface="JetBrains Mono"/>
              </a:rPr>
              <a:t>结论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2BCD8D-DED8-4BCD-A283-838A822A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029200"/>
            <a:ext cx="4762500" cy="476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75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275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Codex 的组织价值来自可验证执行、边界清晰和持续复盘；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75" b="0" i="0">
                <a:solidFill>
                  <a:srgbClr val="212529"/>
                </a:solidFill>
                <a:latin typeface="Songti SC"/>
                <a:ea typeface="Songti SC"/>
                <a:cs typeface="Songti SC"/>
              </a:defRPr>
            </a:pPr>
            <a:r>
              <a:rPr sz="1275" b="0" i="0">
                <a:solidFill>
                  <a:srgbClr val="212529"/>
                </a:solidFill>
                <a:latin typeface="Songti SC"/>
                <a:ea typeface="Songti SC"/>
                <a:cs typeface="Songti SC"/>
              </a:rPr>
              <a:t>工具本身不是流程的替代品，而是工程流程的加速层。</a:t>
            </a:r>
          </a:p>
        </p:txBody>
      </p:sp>
    </p:spTree>
    <p:extLst>
      <p:ext uri="{BB962C8B-B14F-4D97-AF65-F5344CB8AC3E}">
        <p14:creationId xmlns:p14="http://schemas.microsoft.com/office/powerpoint/2010/main" val="6834225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2026-06-26T14:19:15.8240000Z</dcterms:created>
  <dcterms:modified xsi:type="dcterms:W3CDTF">2026-06-26T14:19:15.8240000Z</dcterms:modified>
</coreProperties>
</file>